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5" d="100"/>
          <a:sy n="55" d="100"/>
        </p:scale>
        <p:origin x="63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9" name="Shape 14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1340" y="118598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Author and Date</a:t>
            </a:r>
          </a:p>
        </p:txBody>
      </p:sp>
      <p:sp>
        <p:nvSpPr>
          <p:cNvPr id="12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z="11600" spc="-232"/>
            </a:lvl1pPr>
          </a:lstStyle>
          <a:p>
            <a:r>
              <a:t>Presentation Title</a:t>
            </a:r>
          </a:p>
        </p:txBody>
      </p:sp>
      <p:sp>
        <p:nvSpPr>
          <p:cNvPr id="13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Presentation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Statement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5pPr>
          </a:lstStyle>
          <a:p>
            <a:r>
              <a:t>100%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07" name="Fact information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Fact information</a:t>
            </a:r>
          </a:p>
        </p:txBody>
      </p:sp>
      <p:sp>
        <p:nvSpPr>
          <p:cNvPr id="10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Attribution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2430025" y="10675453"/>
            <a:ext cx="202000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Attribution</a:t>
            </a:r>
          </a:p>
        </p:txBody>
      </p:sp>
      <p:sp>
        <p:nvSpPr>
          <p:cNvPr id="116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923" indent="-4699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“Notable Quote”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Image"/>
          <p:cNvSpPr>
            <a:spLocks noGrp="1"/>
          </p:cNvSpPr>
          <p:nvPr>
            <p:ph type="pic" sz="quarter" idx="21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5" name="Image"/>
          <p:cNvSpPr>
            <a:spLocks noGrp="1"/>
          </p:cNvSpPr>
          <p:nvPr>
            <p:ph type="pic" sz="half" idx="22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6" name="Image"/>
          <p:cNvSpPr>
            <a:spLocks noGrp="1"/>
          </p:cNvSpPr>
          <p:nvPr>
            <p:ph type="pic" idx="23"/>
          </p:nvPr>
        </p:nvSpPr>
        <p:spPr>
          <a:xfrm>
            <a:off x="-139700" y="495300"/>
            <a:ext cx="16611600" cy="12458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Image"/>
          <p:cNvSpPr>
            <a:spLocks noGrp="1"/>
          </p:cNvSpPr>
          <p:nvPr>
            <p:ph type="pic" idx="21"/>
          </p:nvPr>
        </p:nvSpPr>
        <p:spPr>
          <a:xfrm>
            <a:off x="-1333500" y="-5524500"/>
            <a:ext cx="27051000" cy="21640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666699290_02_crop_3159x1892.jpg"/>
          <p:cNvSpPr>
            <a:spLocks noGrp="1"/>
          </p:cNvSpPr>
          <p:nvPr>
            <p:ph type="pic" idx="21"/>
          </p:nvPr>
        </p:nvSpPr>
        <p:spPr>
          <a:xfrm>
            <a:off x="-1155700" y="-1295400"/>
            <a:ext cx="26746200" cy="1601893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2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z="11600" spc="-232"/>
            </a:lvl1pPr>
          </a:lstStyle>
          <a:p>
            <a:r>
              <a:t>Presentation Title</a:t>
            </a:r>
          </a:p>
        </p:txBody>
      </p:sp>
      <p:sp>
        <p:nvSpPr>
          <p:cNvPr id="23" name="Author and Date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Author and Date</a:t>
            </a:r>
          </a:p>
        </p:txBody>
      </p:sp>
      <p:sp>
        <p:nvSpPr>
          <p:cNvPr id="24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Presentation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910457886_1434x1669.jpg"/>
          <p:cNvSpPr>
            <a:spLocks noGrp="1"/>
          </p:cNvSpPr>
          <p:nvPr>
            <p:ph type="pic" idx="21"/>
          </p:nvPr>
        </p:nvSpPr>
        <p:spPr>
          <a:xfrm>
            <a:off x="10972800" y="-203200"/>
            <a:ext cx="12144837" cy="14135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3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r>
              <a:t>Slide Title</a:t>
            </a:r>
          </a:p>
        </p:txBody>
      </p:sp>
      <p:sp>
        <p:nvSpPr>
          <p:cNvPr id="34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Slide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43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Slide Subtitle</a:t>
            </a:r>
          </a:p>
        </p:txBody>
      </p:sp>
      <p:sp>
        <p:nvSpPr>
          <p:cNvPr id="44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Slide Subtitle</a:t>
            </a:r>
          </a:p>
        </p:txBody>
      </p:sp>
      <p:sp>
        <p:nvSpPr>
          <p:cNvPr id="61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2" name="660384004_1290x1720.jpg"/>
          <p:cNvSpPr>
            <a:spLocks noGrp="1"/>
          </p:cNvSpPr>
          <p:nvPr>
            <p:ph type="pic" idx="22"/>
          </p:nvPr>
        </p:nvSpPr>
        <p:spPr>
          <a:xfrm>
            <a:off x="12192000" y="-407266"/>
            <a:ext cx="10916874" cy="1455583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3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6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sz="11600" b="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Section Title</a:t>
            </a:r>
          </a:p>
        </p:txBody>
      </p:sp>
      <p:sp>
        <p:nvSpPr>
          <p:cNvPr id="7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4949"/>
          </a:xfrm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80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Slide Subtitle</a:t>
            </a:r>
          </a:p>
        </p:txBody>
      </p:sp>
      <p:sp>
        <p:nvSpPr>
          <p:cNvPr id="8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Agenda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/>
          <a:p>
            <a:r>
              <a:t>Agenda Title</a:t>
            </a:r>
          </a:p>
        </p:txBody>
      </p:sp>
      <p:sp>
        <p:nvSpPr>
          <p:cNvPr id="89" name="Agenda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Agenda Subtitle</a:t>
            </a:r>
          </a:p>
        </p:txBody>
      </p:sp>
      <p:sp>
        <p:nvSpPr>
          <p:cNvPr id="90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5pPr>
          </a:lstStyle>
          <a:p>
            <a:r>
              <a:t>Agenda Topics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Slide Title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ransition spd="med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"/><Relationship Id="rId2" Type="http://schemas.openxmlformats.org/officeDocument/2006/relationships/hyperlink" Target="https://refactoring.guru/design-patterns/factory-method" TargetMode="Externa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refactoring.guru/images/patterns/content/prototype/prototype-comic-2-en-2x.png" TargetMode="External"/><Relationship Id="rId2" Type="http://schemas.openxmlformats.org/officeDocument/2006/relationships/image" Target="../media/image13.tif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"/><Relationship Id="rId2" Type="http://schemas.openxmlformats.org/officeDocument/2006/relationships/image" Target="../media/image2.tif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"/><Relationship Id="rId2" Type="http://schemas.openxmlformats.org/officeDocument/2006/relationships/hyperlink" Target="https://refactoring.guru/design-patterns/abstract-factory" TargetMode="Externa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refactoring.guru/design-patterns/builder" TargetMode="External"/><Relationship Id="rId2" Type="http://schemas.openxmlformats.org/officeDocument/2006/relationships/image" Target="../media/image17.tif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refactoring.guru/images/patterns/content/builder/builder-comic-1-en-2x.png" TargetMode="External"/><Relationship Id="rId2" Type="http://schemas.openxmlformats.org/officeDocument/2006/relationships/image" Target="../media/image18.tif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"/><Relationship Id="rId2" Type="http://schemas.openxmlformats.org/officeDocument/2006/relationships/hyperlink" Target="https://refactoring.guru/design-patterns/abstract-factory" TargetMode="Externa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refactoring.guru/design-patterns/factory-method" TargetMode="External"/><Relationship Id="rId2" Type="http://schemas.openxmlformats.org/officeDocument/2006/relationships/image" Target="../media/image22.tif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refactoring.guru/design-patterns/creational-patterns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refactoring.guru/design-patterns/abstract-factory" TargetMode="External"/><Relationship Id="rId2" Type="http://schemas.openxmlformats.org/officeDocument/2006/relationships/image" Target="../media/image24.tif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"/><Relationship Id="rId2" Type="http://schemas.openxmlformats.org/officeDocument/2006/relationships/hyperlink" Target="https://refactoring.guru/design-patterns/singleton" TargetMode="Externa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"/><Relationship Id="rId2" Type="http://schemas.openxmlformats.org/officeDocument/2006/relationships/hyperlink" Target="https://refactoring.guru/design-patterns/factory-method" TargetMode="Externa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atrick Creutzburg, 23. Oktober 2020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t>Patrick Creutzburg, 23. Oktober 2020</a:t>
            </a:r>
          </a:p>
        </p:txBody>
      </p:sp>
      <p:sp>
        <p:nvSpPr>
          <p:cNvPr id="152" name="Erzeugungsmuster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Erzeugungsmuster</a:t>
            </a:r>
          </a:p>
        </p:txBody>
      </p:sp>
      <p:sp>
        <p:nvSpPr>
          <p:cNvPr id="153" name="(Creational Patterns)"/>
          <p:cNvSpPr txBox="1"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(Creational Patterns)</a:t>
            </a:r>
          </a:p>
        </p:txBody>
      </p:sp>
      <p:pic>
        <p:nvPicPr>
          <p:cNvPr id="15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95153" y="7361245"/>
            <a:ext cx="11836401" cy="5080001"/>
          </a:xfrm>
          <a:prstGeom prst="rect">
            <a:avLst/>
          </a:prstGeom>
          <a:ln w="12700">
            <a:miter lim="400000"/>
          </a:ln>
        </p:spPr>
      </p:pic>
      <p:sp>
        <p:nvSpPr>
          <p:cNvPr id="155" name="Quelle: https://refactoring.guru/"/>
          <p:cNvSpPr txBox="1"/>
          <p:nvPr/>
        </p:nvSpPr>
        <p:spPr>
          <a:xfrm>
            <a:off x="15016660" y="12579298"/>
            <a:ext cx="4393388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Quelle: https://refactoring.guru/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Anwendbarkeit"/>
          <p:cNvSpPr txBox="1"/>
          <p:nvPr/>
        </p:nvSpPr>
        <p:spPr>
          <a:xfrm>
            <a:off x="1206500" y="707915"/>
            <a:ext cx="21971000" cy="9347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>
            <a:lvl1pPr algn="l" defTabSz="825500">
              <a:defRPr sz="5500" b="1">
                <a:solidFill>
                  <a:srgbClr val="000000"/>
                </a:solidFill>
              </a:defRPr>
            </a:lvl1pPr>
          </a:lstStyle>
          <a:p>
            <a:r>
              <a:t>Anwendbarkeit</a:t>
            </a:r>
          </a:p>
        </p:txBody>
      </p:sp>
      <p:sp>
        <p:nvSpPr>
          <p:cNvPr id="187" name="Existenz einer einzigen Instanz einer Klasse und Bereitstellung eines Zugangspunktes zum Client…"/>
          <p:cNvSpPr txBox="1"/>
          <p:nvPr/>
        </p:nvSpPr>
        <p:spPr>
          <a:xfrm>
            <a:off x="1198314" y="1894390"/>
            <a:ext cx="21987372" cy="4564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609600" indent="-609600" algn="l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sz="4800">
                <a:solidFill>
                  <a:srgbClr val="000000"/>
                </a:solidFill>
              </a:defRPr>
            </a:pPr>
            <a:r>
              <a:t>Existenz einer einzigen Instanz einer Klasse und Bereitstellung eines Zugangspunktes zum Client</a:t>
            </a:r>
          </a:p>
          <a:p>
            <a:pPr marL="609600" indent="-609600" algn="l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sz="4800">
                <a:solidFill>
                  <a:srgbClr val="000000"/>
                </a:solidFill>
              </a:defRPr>
            </a:pPr>
            <a:r>
              <a:t>Instanz ist durch Unterklassenbildung erweiterbar und Clients können erweiterte Instanz nutzen, ohne bestehenden Code zu ändern</a:t>
            </a:r>
          </a:p>
        </p:txBody>
      </p:sp>
      <p:sp>
        <p:nvSpPr>
          <p:cNvPr id="188" name="Konsequenzen"/>
          <p:cNvSpPr txBox="1"/>
          <p:nvPr/>
        </p:nvSpPr>
        <p:spPr>
          <a:xfrm>
            <a:off x="1206499" y="6528120"/>
            <a:ext cx="21971001" cy="9347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>
            <a:lvl1pPr algn="l" defTabSz="825500">
              <a:defRPr sz="5500" b="1">
                <a:solidFill>
                  <a:srgbClr val="000000"/>
                </a:solidFill>
              </a:defRPr>
            </a:lvl1pPr>
          </a:lstStyle>
          <a:p>
            <a:r>
              <a:t>Konsequenzen</a:t>
            </a:r>
          </a:p>
        </p:txBody>
      </p:sp>
      <p:sp>
        <p:nvSpPr>
          <p:cNvPr id="189" name="Kontrollierter Zugriff auf einzige Instanz…"/>
          <p:cNvSpPr txBox="1"/>
          <p:nvPr/>
        </p:nvSpPr>
        <p:spPr>
          <a:xfrm>
            <a:off x="1198314" y="7770765"/>
            <a:ext cx="21987372" cy="5707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609600" indent="-609600" algn="l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sz="4800">
                <a:solidFill>
                  <a:srgbClr val="000000"/>
                </a:solidFill>
              </a:defRPr>
            </a:pPr>
            <a:r>
              <a:t>Kontrollierter Zugriff auf einzige Instanz</a:t>
            </a:r>
          </a:p>
          <a:p>
            <a:pPr marL="609600" indent="-609600" algn="l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sz="4800">
                <a:solidFill>
                  <a:srgbClr val="000000"/>
                </a:solidFill>
              </a:defRPr>
            </a:pPr>
            <a:r>
              <a:t>Eingeschränkter Namensraum</a:t>
            </a:r>
          </a:p>
          <a:p>
            <a:pPr marL="609600" indent="-609600" algn="l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sz="4800">
                <a:solidFill>
                  <a:srgbClr val="000000"/>
                </a:solidFill>
              </a:defRPr>
            </a:pPr>
            <a:r>
              <a:t>Verbesserte Operationen und Darstellung (durch Spezialisierung/Vererbung)</a:t>
            </a:r>
          </a:p>
          <a:p>
            <a:pPr algn="l">
              <a:lnSpc>
                <a:spcPct val="90000"/>
              </a:lnSpc>
              <a:spcBef>
                <a:spcPts val="4500"/>
              </a:spcBef>
              <a:defRPr sz="4800">
                <a:solidFill>
                  <a:srgbClr val="000000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02. Singleton.jpg" descr="02. Singleton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3713" y="4309769"/>
            <a:ext cx="7796574" cy="509646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Beispiel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Beispiel</a:t>
            </a: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Prototyp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Prototype</a:t>
            </a:r>
          </a:p>
        </p:txBody>
      </p:sp>
      <p:sp>
        <p:nvSpPr>
          <p:cNvPr id="196" name="Prototyp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Prototyp</a:t>
            </a:r>
          </a:p>
        </p:txBody>
      </p:sp>
      <p:sp>
        <p:nvSpPr>
          <p:cNvPr id="197" name="Quelle: https://refactoring.guru/design-patterns/prototype"/>
          <p:cNvSpPr txBox="1"/>
          <p:nvPr/>
        </p:nvSpPr>
        <p:spPr>
          <a:xfrm>
            <a:off x="11832614" y="10678636"/>
            <a:ext cx="7966863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Quelle: https://refactoring.guru/design-patterns/prototype</a:t>
            </a:r>
          </a:p>
        </p:txBody>
      </p:sp>
      <p:pic>
        <p:nvPicPr>
          <p:cNvPr id="19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6885" y="846006"/>
            <a:ext cx="15018320" cy="93864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03. Prototype example.jpg" descr="03. Prototype exampl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6101" y="1300110"/>
            <a:ext cx="18511798" cy="1111578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Zweck"/>
          <p:cNvSpPr txBox="1">
            <a:spLocks noGrp="1"/>
          </p:cNvSpPr>
          <p:nvPr>
            <p:ph type="body" idx="21"/>
          </p:nvPr>
        </p:nvSpPr>
        <p:spPr>
          <a:xfrm>
            <a:off x="1206500" y="642117"/>
            <a:ext cx="21971000" cy="93477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t>Zweck</a:t>
            </a:r>
          </a:p>
        </p:txBody>
      </p:sp>
      <p:sp>
        <p:nvSpPr>
          <p:cNvPr id="203" name="Spezifikation einer prototypischen Instanz…"/>
          <p:cNvSpPr txBox="1"/>
          <p:nvPr/>
        </p:nvSpPr>
        <p:spPr>
          <a:xfrm>
            <a:off x="1198314" y="2204842"/>
            <a:ext cx="21987372" cy="3257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609600" indent="-609600" algn="l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sz="4800">
                <a:solidFill>
                  <a:srgbClr val="000000"/>
                </a:solidFill>
              </a:defRPr>
            </a:pPr>
            <a:r>
              <a:t>Spezifikation einer prototypischen Instanz</a:t>
            </a:r>
          </a:p>
          <a:p>
            <a:pPr marL="609600" indent="-609600" algn="l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sz="4800">
                <a:solidFill>
                  <a:srgbClr val="000000"/>
                </a:solidFill>
              </a:defRPr>
            </a:pPr>
            <a:r>
              <a:t>Erzeugung neuer Objekte durch Kopieren des Prototyps</a:t>
            </a:r>
          </a:p>
        </p:txBody>
      </p:sp>
      <p:sp>
        <p:nvSpPr>
          <p:cNvPr id="204" name="Quelle: https://refactoring.guru/images/patterns/content/prototype/prototype-comic-3-en-2x.png"/>
          <p:cNvSpPr txBox="1"/>
          <p:nvPr/>
        </p:nvSpPr>
        <p:spPr>
          <a:xfrm>
            <a:off x="5532424" y="12162218"/>
            <a:ext cx="13319152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Quelle: </a:t>
            </a:r>
            <a:r>
              <a:rPr u="sng">
                <a:hlinkClick r:id="rId2"/>
              </a:rPr>
              <a:t>https://refactoring.guru/images/patterns/content/prototype/prototype-comic-3-en-2x.png</a:t>
            </a:r>
          </a:p>
        </p:txBody>
      </p:sp>
      <p:pic>
        <p:nvPicPr>
          <p:cNvPr id="205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1182" y="6180358"/>
            <a:ext cx="11181636" cy="559081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Anwendbarkeit"/>
          <p:cNvSpPr txBox="1"/>
          <p:nvPr/>
        </p:nvSpPr>
        <p:spPr>
          <a:xfrm>
            <a:off x="1206500" y="707915"/>
            <a:ext cx="21971000" cy="9347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>
            <a:lvl1pPr algn="l" defTabSz="825500">
              <a:defRPr sz="5500" b="1">
                <a:solidFill>
                  <a:srgbClr val="000000"/>
                </a:solidFill>
              </a:defRPr>
            </a:lvl1pPr>
          </a:lstStyle>
          <a:p>
            <a:r>
              <a:t>Anwendbarkeit</a:t>
            </a:r>
          </a:p>
        </p:txBody>
      </p:sp>
      <p:sp>
        <p:nvSpPr>
          <p:cNvPr id="208" name="wenn zu instanziierende Klassen zur Laufzeit spezifiziert werden (dyn. Laden)…"/>
          <p:cNvSpPr txBox="1"/>
          <p:nvPr/>
        </p:nvSpPr>
        <p:spPr>
          <a:xfrm>
            <a:off x="1198314" y="1935249"/>
            <a:ext cx="21987372" cy="44825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609600" indent="-609600" algn="l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sz="4800">
                <a:solidFill>
                  <a:srgbClr val="000000"/>
                </a:solidFill>
              </a:defRPr>
            </a:pPr>
            <a:r>
              <a:rPr dirty="0" err="1"/>
              <a:t>wenn</a:t>
            </a:r>
            <a:r>
              <a:rPr dirty="0"/>
              <a:t> </a:t>
            </a:r>
            <a:r>
              <a:rPr dirty="0" err="1"/>
              <a:t>zu</a:t>
            </a:r>
            <a:r>
              <a:rPr dirty="0"/>
              <a:t> </a:t>
            </a:r>
            <a:r>
              <a:rPr dirty="0" err="1"/>
              <a:t>instanziierende</a:t>
            </a:r>
            <a:r>
              <a:rPr dirty="0"/>
              <a:t> Klassen </a:t>
            </a:r>
            <a:r>
              <a:rPr dirty="0" err="1"/>
              <a:t>zur</a:t>
            </a:r>
            <a:r>
              <a:rPr dirty="0"/>
              <a:t> </a:t>
            </a:r>
            <a:r>
              <a:rPr dirty="0" err="1"/>
              <a:t>Laufzeit</a:t>
            </a:r>
            <a:r>
              <a:rPr dirty="0"/>
              <a:t> </a:t>
            </a:r>
            <a:r>
              <a:rPr dirty="0" err="1"/>
              <a:t>spezifiziert</a:t>
            </a:r>
            <a:r>
              <a:rPr dirty="0"/>
              <a:t> </a:t>
            </a:r>
            <a:r>
              <a:rPr dirty="0" err="1"/>
              <a:t>werden</a:t>
            </a:r>
            <a:r>
              <a:rPr dirty="0"/>
              <a:t> (</a:t>
            </a:r>
            <a:r>
              <a:rPr dirty="0" err="1"/>
              <a:t>dyn</a:t>
            </a:r>
            <a:r>
              <a:rPr dirty="0"/>
              <a:t>. Laden)</a:t>
            </a:r>
          </a:p>
          <a:p>
            <a:pPr marL="609600" indent="-609600" algn="l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sz="4800">
                <a:solidFill>
                  <a:srgbClr val="000000"/>
                </a:solidFill>
              </a:defRPr>
            </a:pPr>
            <a:r>
              <a:rPr dirty="0" err="1"/>
              <a:t>Vermeidung</a:t>
            </a:r>
            <a:r>
              <a:rPr dirty="0"/>
              <a:t> von </a:t>
            </a:r>
            <a:r>
              <a:rPr dirty="0" err="1"/>
              <a:t>Fabriken</a:t>
            </a:r>
            <a:r>
              <a:rPr dirty="0"/>
              <a:t>, da </a:t>
            </a:r>
            <a:r>
              <a:rPr dirty="0" err="1"/>
              <a:t>sonst</a:t>
            </a:r>
            <a:r>
              <a:rPr dirty="0"/>
              <a:t> </a:t>
            </a:r>
            <a:r>
              <a:rPr dirty="0" err="1"/>
              <a:t>zu</a:t>
            </a:r>
            <a:r>
              <a:rPr dirty="0"/>
              <a:t> </a:t>
            </a:r>
            <a:r>
              <a:rPr dirty="0" err="1"/>
              <a:t>viele</a:t>
            </a:r>
            <a:r>
              <a:rPr dirty="0"/>
              <a:t> </a:t>
            </a:r>
            <a:r>
              <a:rPr dirty="0" err="1"/>
              <a:t>konkrete</a:t>
            </a:r>
            <a:r>
              <a:rPr dirty="0"/>
              <a:t> Klassen </a:t>
            </a:r>
            <a:r>
              <a:rPr dirty="0" err="1"/>
              <a:t>existieren</a:t>
            </a:r>
            <a:endParaRPr dirty="0"/>
          </a:p>
          <a:p>
            <a:pPr marL="609600" indent="-609600" algn="l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sz="4800">
                <a:solidFill>
                  <a:srgbClr val="000000"/>
                </a:solidFill>
              </a:defRPr>
            </a:pPr>
            <a:r>
              <a:rPr dirty="0" err="1"/>
              <a:t>Instanzen</a:t>
            </a:r>
            <a:r>
              <a:rPr dirty="0"/>
              <a:t> </a:t>
            </a:r>
            <a:r>
              <a:rPr dirty="0" err="1"/>
              <a:t>weisen</a:t>
            </a:r>
            <a:r>
              <a:rPr dirty="0"/>
              <a:t> </a:t>
            </a:r>
            <a:r>
              <a:rPr dirty="0" err="1"/>
              <a:t>wenige</a:t>
            </a:r>
            <a:r>
              <a:rPr dirty="0"/>
              <a:t> </a:t>
            </a:r>
            <a:r>
              <a:rPr dirty="0" err="1"/>
              <a:t>Zustandskombinationen</a:t>
            </a:r>
            <a:r>
              <a:rPr dirty="0"/>
              <a:t> auf</a:t>
            </a:r>
          </a:p>
        </p:txBody>
      </p:sp>
      <p:pic>
        <p:nvPicPr>
          <p:cNvPr id="209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0500" y="6113934"/>
            <a:ext cx="7423000" cy="6482970"/>
          </a:xfrm>
          <a:prstGeom prst="rect">
            <a:avLst/>
          </a:prstGeom>
          <a:ln w="12700">
            <a:miter lim="400000"/>
          </a:ln>
        </p:spPr>
      </p:pic>
      <p:sp>
        <p:nvSpPr>
          <p:cNvPr id="210" name="Quelle: https://refactoring.guru/images/patterns/content/prototype/prototype-comic-2-en-2x.png"/>
          <p:cNvSpPr txBox="1"/>
          <p:nvPr/>
        </p:nvSpPr>
        <p:spPr>
          <a:xfrm>
            <a:off x="5532424" y="12618705"/>
            <a:ext cx="13319152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Quelle: </a:t>
            </a:r>
            <a:r>
              <a:rPr u="sng">
                <a:hlinkClick r:id="rId3"/>
              </a:rPr>
              <a:t>https://refactoring.guru/images/patterns/content/prototype/prototype-comic-2-en-2x.png</a:t>
            </a: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Konsequenzen"/>
          <p:cNvSpPr txBox="1"/>
          <p:nvPr/>
        </p:nvSpPr>
        <p:spPr>
          <a:xfrm>
            <a:off x="1206500" y="707915"/>
            <a:ext cx="21971000" cy="9347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>
            <a:lvl1pPr algn="l" defTabSz="825500">
              <a:defRPr sz="5500" b="1">
                <a:solidFill>
                  <a:srgbClr val="000000"/>
                </a:solidFill>
              </a:defRPr>
            </a:lvl1pPr>
          </a:lstStyle>
          <a:p>
            <a:r>
              <a:t>Konsequenzen</a:t>
            </a:r>
          </a:p>
        </p:txBody>
      </p:sp>
      <p:sp>
        <p:nvSpPr>
          <p:cNvPr id="213" name="Produktergänzung und -entfernung zur Laufzeit (mehr Flexibilität als and. EM)…"/>
          <p:cNvSpPr txBox="1"/>
          <p:nvPr/>
        </p:nvSpPr>
        <p:spPr>
          <a:xfrm>
            <a:off x="1198314" y="2825938"/>
            <a:ext cx="21987372" cy="5135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609600" indent="-609600" algn="l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sz="4800">
                <a:solidFill>
                  <a:srgbClr val="000000"/>
                </a:solidFill>
              </a:defRPr>
            </a:pPr>
            <a:r>
              <a:t>Produktergänzung und -entfernung zur Laufzeit (mehr Flexibilität als and. EM)</a:t>
            </a:r>
          </a:p>
          <a:p>
            <a:pPr marL="609600" indent="-609600" algn="l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sz="4800">
                <a:solidFill>
                  <a:srgbClr val="000000"/>
                </a:solidFill>
              </a:defRPr>
            </a:pPr>
            <a:r>
              <a:t>Spezifikation neuer Objekte mittels Wertevariation (und dadurch Minderung konkreter Klassen)</a:t>
            </a:r>
          </a:p>
          <a:p>
            <a:pPr marL="609600" indent="-609600" algn="l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sz="4800">
                <a:solidFill>
                  <a:srgbClr val="000000"/>
                </a:solidFill>
              </a:defRPr>
            </a:pPr>
            <a:r>
              <a:t>Reduzierte Unterklassenbildung</a:t>
            </a: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03. Prototype.jpg" descr="03. Prototyp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9119" y="4161549"/>
            <a:ext cx="14665762" cy="53929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Beispiel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Beispiel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5615" y="3133092"/>
            <a:ext cx="5545183" cy="7830221"/>
          </a:xfrm>
          <a:prstGeom prst="rect">
            <a:avLst/>
          </a:prstGeom>
          <a:ln w="12700">
            <a:miter lim="400000"/>
          </a:ln>
        </p:spPr>
      </p:pic>
      <p:sp>
        <p:nvSpPr>
          <p:cNvPr id="158" name="Resources"/>
          <p:cNvSpPr txBox="1"/>
          <p:nvPr/>
        </p:nvSpPr>
        <p:spPr>
          <a:xfrm>
            <a:off x="1073358" y="737218"/>
            <a:ext cx="21971001" cy="9347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>
            <a:lvl1pPr algn="l" defTabSz="825500">
              <a:defRPr sz="5500" b="1">
                <a:solidFill>
                  <a:srgbClr val="000000"/>
                </a:solidFill>
              </a:defRPr>
            </a:lvl1pPr>
          </a:lstStyle>
          <a:p>
            <a:r>
              <a:t>Resources</a:t>
            </a:r>
          </a:p>
        </p:txBody>
      </p:sp>
      <p:pic>
        <p:nvPicPr>
          <p:cNvPr id="159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10820" y="3974802"/>
            <a:ext cx="5080001" cy="6146801"/>
          </a:xfrm>
          <a:prstGeom prst="rect">
            <a:avLst/>
          </a:prstGeom>
          <a:ln w="12700">
            <a:miter lim="400000"/>
          </a:ln>
        </p:spPr>
      </p:pic>
      <p:sp>
        <p:nvSpPr>
          <p:cNvPr id="160" name="https://refactoring.guru/"/>
          <p:cNvSpPr txBox="1"/>
          <p:nvPr/>
        </p:nvSpPr>
        <p:spPr>
          <a:xfrm>
            <a:off x="15970762" y="10621576"/>
            <a:ext cx="3360116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https://refactoring.guru/</a:t>
            </a:r>
          </a:p>
        </p:txBody>
      </p:sp>
      <p:sp>
        <p:nvSpPr>
          <p:cNvPr id="161" name="https://www.mitp.de/IT-WEB/Software-Entwicklung/Design-Patterns.html"/>
          <p:cNvSpPr txBox="1"/>
          <p:nvPr/>
        </p:nvSpPr>
        <p:spPr>
          <a:xfrm>
            <a:off x="1749862" y="11648671"/>
            <a:ext cx="10076689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https://www.mitp.de/IT-WEB/Software-Entwicklung/Design-Patterns.html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Builde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Builder</a:t>
            </a:r>
          </a:p>
        </p:txBody>
      </p:sp>
      <p:sp>
        <p:nvSpPr>
          <p:cNvPr id="220" name="Erbauer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Erbauer</a:t>
            </a:r>
          </a:p>
        </p:txBody>
      </p:sp>
      <p:sp>
        <p:nvSpPr>
          <p:cNvPr id="221" name="Quelle: https://refactoring.guru/design-patterns/builder"/>
          <p:cNvSpPr txBox="1"/>
          <p:nvPr/>
        </p:nvSpPr>
        <p:spPr>
          <a:xfrm>
            <a:off x="12857886" y="11001981"/>
            <a:ext cx="7582816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Quelle: </a:t>
            </a:r>
            <a:r>
              <a:rPr u="sng">
                <a:hlinkClick r:id="rId2"/>
              </a:rPr>
              <a:t>https://refactoring.guru/design-patterns/builder</a:t>
            </a:r>
          </a:p>
        </p:txBody>
      </p:sp>
      <p:pic>
        <p:nvPicPr>
          <p:cNvPr id="222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6119" y="1778000"/>
            <a:ext cx="13846350" cy="86539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04. Builder example.jpg" descr="04. Builder exampl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0159" y="325514"/>
            <a:ext cx="13823682" cy="1306497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Zweck"/>
          <p:cNvSpPr txBox="1">
            <a:spLocks noGrp="1"/>
          </p:cNvSpPr>
          <p:nvPr>
            <p:ph type="body" idx="21"/>
          </p:nvPr>
        </p:nvSpPr>
        <p:spPr>
          <a:xfrm>
            <a:off x="1206500" y="642117"/>
            <a:ext cx="21971000" cy="93477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t>Zweck</a:t>
            </a:r>
          </a:p>
        </p:txBody>
      </p:sp>
      <p:sp>
        <p:nvSpPr>
          <p:cNvPr id="227" name="Erstellung komplexer Objekte nach Bauplan…"/>
          <p:cNvSpPr txBox="1"/>
          <p:nvPr/>
        </p:nvSpPr>
        <p:spPr>
          <a:xfrm>
            <a:off x="1198314" y="1897254"/>
            <a:ext cx="21987372" cy="39110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609600" indent="-609600" algn="l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sz="4800">
                <a:solidFill>
                  <a:srgbClr val="000000"/>
                </a:solidFill>
              </a:defRPr>
            </a:pPr>
            <a:r>
              <a:t>Erstellung komplexer Objekte nach Bauplan</a:t>
            </a:r>
          </a:p>
          <a:p>
            <a:pPr marL="609600" indent="-609600" algn="l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sz="4800">
                <a:solidFill>
                  <a:srgbClr val="000000"/>
                </a:solidFill>
              </a:defRPr>
            </a:pPr>
            <a:r>
              <a:t>Getrennte Handhabung von Erzeugung- und Darstellungsmechanismen in einem einzigen Erzeugungsprozess</a:t>
            </a:r>
          </a:p>
        </p:txBody>
      </p:sp>
      <p:pic>
        <p:nvPicPr>
          <p:cNvPr id="22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2846" y="4450095"/>
            <a:ext cx="13345541" cy="7784899"/>
          </a:xfrm>
          <a:prstGeom prst="rect">
            <a:avLst/>
          </a:prstGeom>
          <a:ln w="12700">
            <a:miter lim="400000"/>
          </a:ln>
        </p:spPr>
      </p:pic>
      <p:sp>
        <p:nvSpPr>
          <p:cNvPr id="229" name="Quelle: https://refactoring.guru/design-patterns/builder"/>
          <p:cNvSpPr txBox="1"/>
          <p:nvPr/>
        </p:nvSpPr>
        <p:spPr>
          <a:xfrm>
            <a:off x="12524209" y="12542624"/>
            <a:ext cx="7582815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Quelle: </a:t>
            </a:r>
            <a:r>
              <a:rPr u="sng">
                <a:hlinkClick r:id="rId3"/>
              </a:rPr>
              <a:t>https://refactoring.guru/design-patterns/builder</a:t>
            </a:r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Anwendbarkeit"/>
          <p:cNvSpPr txBox="1"/>
          <p:nvPr/>
        </p:nvSpPr>
        <p:spPr>
          <a:xfrm>
            <a:off x="1206500" y="707915"/>
            <a:ext cx="21971000" cy="9347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>
            <a:lvl1pPr algn="l" defTabSz="825500">
              <a:defRPr sz="5500" b="1">
                <a:solidFill>
                  <a:srgbClr val="000000"/>
                </a:solidFill>
              </a:defRPr>
            </a:lvl1pPr>
          </a:lstStyle>
          <a:p>
            <a:r>
              <a:t>Anwendbarkeit</a:t>
            </a:r>
          </a:p>
        </p:txBody>
      </p:sp>
      <p:sp>
        <p:nvSpPr>
          <p:cNvPr id="232" name="Gewährleistung der Unabhängigkeit zur Erzeugung komplexer Objekte von deren Bestandteilen und Komposition…"/>
          <p:cNvSpPr txBox="1"/>
          <p:nvPr/>
        </p:nvSpPr>
        <p:spPr>
          <a:xfrm>
            <a:off x="1198314" y="2220999"/>
            <a:ext cx="21987372" cy="39110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609600" indent="-609600" algn="l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sz="4800">
                <a:solidFill>
                  <a:srgbClr val="000000"/>
                </a:solidFill>
              </a:defRPr>
            </a:pPr>
            <a:r>
              <a:t>Gewährleistung der Unabhängigkeit zur Erzeugung komplexer Objekte von deren Bestandteilen und Komposition</a:t>
            </a:r>
          </a:p>
          <a:p>
            <a:pPr marL="609600" indent="-609600" algn="l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sz="4800">
                <a:solidFill>
                  <a:srgbClr val="000000"/>
                </a:solidFill>
              </a:defRPr>
            </a:pPr>
            <a:r>
              <a:t>Zulassen von verschiedenen Darstellungsformen des zu genierenden Objekts</a:t>
            </a:r>
          </a:p>
        </p:txBody>
      </p:sp>
      <p:sp>
        <p:nvSpPr>
          <p:cNvPr id="233" name="Konsequenzen"/>
          <p:cNvSpPr txBox="1"/>
          <p:nvPr/>
        </p:nvSpPr>
        <p:spPr>
          <a:xfrm>
            <a:off x="1206500" y="5970391"/>
            <a:ext cx="21971000" cy="9347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>
            <a:lvl1pPr algn="l" defTabSz="825500">
              <a:defRPr sz="5500" b="1">
                <a:solidFill>
                  <a:srgbClr val="000000"/>
                </a:solidFill>
              </a:defRPr>
            </a:lvl1pPr>
          </a:lstStyle>
          <a:p>
            <a:r>
              <a:t>Konsequenzen</a:t>
            </a:r>
          </a:p>
        </p:txBody>
      </p:sp>
      <p:sp>
        <p:nvSpPr>
          <p:cNvPr id="234" name="Variable interne Darstellung eines Produktes…"/>
          <p:cNvSpPr txBox="1"/>
          <p:nvPr/>
        </p:nvSpPr>
        <p:spPr>
          <a:xfrm>
            <a:off x="1198314" y="8051652"/>
            <a:ext cx="21987372" cy="39159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609600" indent="-609600" algn="l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sz="4800">
                <a:solidFill>
                  <a:srgbClr val="000000"/>
                </a:solidFill>
              </a:defRPr>
            </a:pPr>
            <a:r>
              <a:rPr dirty="0"/>
              <a:t>Variable interne </a:t>
            </a:r>
            <a:r>
              <a:rPr dirty="0" err="1"/>
              <a:t>Darstellung</a:t>
            </a:r>
            <a:r>
              <a:rPr dirty="0"/>
              <a:t> </a:t>
            </a:r>
            <a:r>
              <a:rPr dirty="0" err="1"/>
              <a:t>eines</a:t>
            </a:r>
            <a:r>
              <a:rPr dirty="0"/>
              <a:t> </a:t>
            </a:r>
            <a:r>
              <a:rPr dirty="0" err="1"/>
              <a:t>Produktes</a:t>
            </a:r>
            <a:endParaRPr dirty="0"/>
          </a:p>
          <a:p>
            <a:pPr marL="609600" indent="-609600" algn="l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sz="4800">
                <a:solidFill>
                  <a:srgbClr val="000000"/>
                </a:solidFill>
              </a:defRPr>
            </a:pPr>
            <a:r>
              <a:rPr dirty="0" err="1"/>
              <a:t>Isolierung</a:t>
            </a:r>
            <a:r>
              <a:rPr dirty="0"/>
              <a:t> des Code in </a:t>
            </a:r>
            <a:r>
              <a:rPr dirty="0" err="1"/>
              <a:t>Bezug</a:t>
            </a:r>
            <a:r>
              <a:rPr dirty="0"/>
              <a:t> auf </a:t>
            </a:r>
            <a:r>
              <a:rPr dirty="0" err="1"/>
              <a:t>Erzeugung</a:t>
            </a:r>
            <a:r>
              <a:rPr dirty="0"/>
              <a:t> und </a:t>
            </a:r>
            <a:r>
              <a:rPr dirty="0" err="1"/>
              <a:t>Darstellung</a:t>
            </a:r>
            <a:endParaRPr dirty="0"/>
          </a:p>
          <a:p>
            <a:pPr marL="609600" indent="-609600" algn="l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sz="4800">
                <a:solidFill>
                  <a:srgbClr val="000000"/>
                </a:solidFill>
              </a:defRPr>
            </a:pPr>
            <a:r>
              <a:rPr dirty="0" err="1"/>
              <a:t>Überwachung</a:t>
            </a:r>
            <a:r>
              <a:rPr dirty="0"/>
              <a:t> des </a:t>
            </a:r>
            <a:r>
              <a:rPr dirty="0" err="1"/>
              <a:t>Erzeugungsprozesses</a:t>
            </a:r>
            <a:r>
              <a:rPr dirty="0"/>
              <a:t> (</a:t>
            </a:r>
            <a:r>
              <a:rPr dirty="0" err="1"/>
              <a:t>Kontrolle</a:t>
            </a:r>
            <a:r>
              <a:rPr dirty="0"/>
              <a:t> </a:t>
            </a:r>
            <a:r>
              <a:rPr dirty="0" err="1"/>
              <a:t>durch</a:t>
            </a:r>
            <a:r>
              <a:rPr dirty="0"/>
              <a:t> Director - </a:t>
            </a:r>
            <a:r>
              <a:rPr dirty="0" err="1"/>
              <a:t>Abruf</a:t>
            </a:r>
            <a:r>
              <a:rPr dirty="0"/>
              <a:t> erst </a:t>
            </a:r>
            <a:r>
              <a:rPr dirty="0" err="1"/>
              <a:t>wenn</a:t>
            </a:r>
            <a:r>
              <a:rPr dirty="0"/>
              <a:t> </a:t>
            </a:r>
            <a:r>
              <a:rPr dirty="0" err="1"/>
              <a:t>Objekt</a:t>
            </a:r>
            <a:r>
              <a:rPr dirty="0"/>
              <a:t> </a:t>
            </a:r>
            <a:r>
              <a:rPr dirty="0" err="1"/>
              <a:t>erzeugt</a:t>
            </a:r>
            <a:r>
              <a:rPr dirty="0"/>
              <a:t> </a:t>
            </a:r>
            <a:r>
              <a:rPr dirty="0" err="1"/>
              <a:t>wurde</a:t>
            </a:r>
            <a:r>
              <a:rPr lang="de-DE" dirty="0"/>
              <a:t> (z.B. SQL-</a:t>
            </a:r>
            <a:r>
              <a:rPr lang="de-DE" dirty="0" err="1"/>
              <a:t>Builder</a:t>
            </a:r>
            <a:r>
              <a:rPr lang="de-DE" dirty="0"/>
              <a:t>)</a:t>
            </a:r>
            <a:endParaRPr dirty="0"/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Erweiterbarkeit"/>
          <p:cNvSpPr txBox="1"/>
          <p:nvPr/>
        </p:nvSpPr>
        <p:spPr>
          <a:xfrm>
            <a:off x="1206500" y="707915"/>
            <a:ext cx="21971000" cy="9347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>
            <a:lvl1pPr algn="l" defTabSz="825500">
              <a:defRPr sz="5500" b="1">
                <a:solidFill>
                  <a:srgbClr val="000000"/>
                </a:solidFill>
              </a:defRPr>
            </a:lvl1pPr>
          </a:lstStyle>
          <a:p>
            <a:r>
              <a:t>Erweiterbarkeit</a:t>
            </a:r>
          </a:p>
        </p:txBody>
      </p:sp>
      <p:sp>
        <p:nvSpPr>
          <p:cNvPr id="237" name="Produkte benötigen keine abstrakte Klasse, da erzeugten Klassen die starke Varianz aufweisen"/>
          <p:cNvSpPr txBox="1"/>
          <p:nvPr/>
        </p:nvSpPr>
        <p:spPr>
          <a:xfrm>
            <a:off x="1198314" y="2338830"/>
            <a:ext cx="21987372" cy="2686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marL="609600" indent="-609600" algn="l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sz="4800">
                <a:solidFill>
                  <a:srgbClr val="000000"/>
                </a:solidFill>
              </a:defRPr>
            </a:lvl1pPr>
          </a:lstStyle>
          <a:p>
            <a:r>
              <a:t>Produkte benötigen keine abstrakte Klasse, da erzeugten Klassen die starke Varianz aufweisen</a:t>
            </a:r>
          </a:p>
        </p:txBody>
      </p:sp>
      <p:pic>
        <p:nvPicPr>
          <p:cNvPr id="23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6864" y="4645703"/>
            <a:ext cx="15240001" cy="7620001"/>
          </a:xfrm>
          <a:prstGeom prst="rect">
            <a:avLst/>
          </a:prstGeom>
          <a:ln w="12700">
            <a:miter lim="400000"/>
          </a:ln>
        </p:spPr>
      </p:pic>
      <p:sp>
        <p:nvSpPr>
          <p:cNvPr id="239" name="Quelle: https://refactoring.guru/images/patterns/content/builder/builder-comic-1-en-2x.png"/>
          <p:cNvSpPr txBox="1"/>
          <p:nvPr/>
        </p:nvSpPr>
        <p:spPr>
          <a:xfrm>
            <a:off x="4859718" y="12352421"/>
            <a:ext cx="12534292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Quelle: </a:t>
            </a:r>
            <a:r>
              <a:rPr u="sng">
                <a:hlinkClick r:id="rId3"/>
              </a:rPr>
              <a:t>https://refactoring.guru/images/patterns/content/builder/builder-comic-1-en-2x.png</a:t>
            </a:r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04. Builder.jpg" descr="04. Builder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1504" y="1810317"/>
            <a:ext cx="16640992" cy="1009536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Beispiel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Beispiel</a:t>
            </a:r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Factory Method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Factory Method</a:t>
            </a:r>
          </a:p>
        </p:txBody>
      </p:sp>
      <p:sp>
        <p:nvSpPr>
          <p:cNvPr id="246" name="Fabrikmethode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Fabrikmethode</a:t>
            </a:r>
          </a:p>
        </p:txBody>
      </p:sp>
      <p:sp>
        <p:nvSpPr>
          <p:cNvPr id="247" name="Quelle: https://refactoring.guru/design-patterns/factory-method"/>
          <p:cNvSpPr txBox="1"/>
          <p:nvPr/>
        </p:nvSpPr>
        <p:spPr>
          <a:xfrm>
            <a:off x="12623917" y="10811778"/>
            <a:ext cx="8757210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Quelle: </a:t>
            </a:r>
            <a:r>
              <a:rPr u="sng">
                <a:hlinkClick r:id="rId2"/>
              </a:rPr>
              <a:t>https://refactoring.guru/design-patterns/factory-method</a:t>
            </a:r>
          </a:p>
        </p:txBody>
      </p:sp>
      <p:pic>
        <p:nvPicPr>
          <p:cNvPr id="248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0412" y="2101344"/>
            <a:ext cx="13444219" cy="840263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05. Factory Method example.jpg" descr="05. Factory Method exampl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3030" y="676030"/>
            <a:ext cx="13997940" cy="1236394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Zweck"/>
          <p:cNvSpPr txBox="1">
            <a:spLocks noGrp="1"/>
          </p:cNvSpPr>
          <p:nvPr>
            <p:ph type="body" idx="21"/>
          </p:nvPr>
        </p:nvSpPr>
        <p:spPr>
          <a:xfrm>
            <a:off x="1206500" y="642117"/>
            <a:ext cx="21971000" cy="93477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t>Zweck</a:t>
            </a:r>
          </a:p>
        </p:txBody>
      </p:sp>
      <p:sp>
        <p:nvSpPr>
          <p:cNvPr id="253" name="Schnittstelle zur Objekterzeugung, bei der die Bestimmung der instanziierenden Klasse der Unterklasse überlassen wird…"/>
          <p:cNvSpPr txBox="1"/>
          <p:nvPr/>
        </p:nvSpPr>
        <p:spPr>
          <a:xfrm>
            <a:off x="1198314" y="1878234"/>
            <a:ext cx="21987372" cy="39110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609600" indent="-609600" algn="l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sz="4800">
                <a:solidFill>
                  <a:srgbClr val="000000"/>
                </a:solidFill>
              </a:defRPr>
            </a:pPr>
            <a:r>
              <a:t>Schnittstelle zur Objekterzeugung, bei der die Bestimmung der instanziierenden Klasse der Unterklasse überlassen wird</a:t>
            </a:r>
          </a:p>
          <a:p>
            <a:pPr marL="609600" indent="-609600" algn="l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sz="4800">
                <a:solidFill>
                  <a:srgbClr val="000000"/>
                </a:solidFill>
              </a:defRPr>
            </a:pPr>
            <a:r>
              <a:t>Delegierung der Instanziierung an eine Unterklasse</a:t>
            </a:r>
          </a:p>
        </p:txBody>
      </p:sp>
      <p:pic>
        <p:nvPicPr>
          <p:cNvPr id="25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5903" y="5673393"/>
            <a:ext cx="13852194" cy="6032408"/>
          </a:xfrm>
          <a:prstGeom prst="rect">
            <a:avLst/>
          </a:prstGeom>
          <a:ln w="12700">
            <a:miter lim="400000"/>
          </a:ln>
        </p:spPr>
      </p:pic>
      <p:sp>
        <p:nvSpPr>
          <p:cNvPr id="255" name="Quelle: https://refactoring.guru/design-patterns/factory-method"/>
          <p:cNvSpPr txBox="1"/>
          <p:nvPr/>
        </p:nvSpPr>
        <p:spPr>
          <a:xfrm>
            <a:off x="7813395" y="12162218"/>
            <a:ext cx="8757210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Quelle: </a:t>
            </a:r>
            <a:r>
              <a:rPr u="sng">
                <a:hlinkClick r:id="rId3"/>
              </a:rPr>
              <a:t>https://refactoring.guru/design-patterns/factory-method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Screen Shot 2020-10-29 at 18.28.52.png" descr="Screen Shot 2020-10-29 at 18.28.5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786" y="1305694"/>
            <a:ext cx="23674428" cy="9664985"/>
          </a:xfrm>
          <a:prstGeom prst="rect">
            <a:avLst/>
          </a:prstGeom>
          <a:ln w="12700">
            <a:miter lim="400000"/>
          </a:ln>
        </p:spPr>
      </p:pic>
      <p:sp>
        <p:nvSpPr>
          <p:cNvPr id="164" name="Quelle: https://refactoring.guru/design-patterns/creational-patterns"/>
          <p:cNvSpPr txBox="1"/>
          <p:nvPr/>
        </p:nvSpPr>
        <p:spPr>
          <a:xfrm>
            <a:off x="7579309" y="12393473"/>
            <a:ext cx="9225382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Quelle: </a:t>
            </a:r>
            <a:r>
              <a:rPr u="sng">
                <a:hlinkClick r:id="rId3"/>
              </a:rPr>
              <a:t>https://refactoring.guru/design-patterns/creational-patterns</a:t>
            </a:r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Anwendbarkeit"/>
          <p:cNvSpPr txBox="1"/>
          <p:nvPr/>
        </p:nvSpPr>
        <p:spPr>
          <a:xfrm>
            <a:off x="1206500" y="707915"/>
            <a:ext cx="21971000" cy="9347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>
            <a:lvl1pPr algn="l" defTabSz="825500">
              <a:defRPr sz="5500" b="1">
                <a:solidFill>
                  <a:srgbClr val="000000"/>
                </a:solidFill>
              </a:defRPr>
            </a:lvl1pPr>
          </a:lstStyle>
          <a:p>
            <a:r>
              <a:t>Anwendbarkeit</a:t>
            </a:r>
          </a:p>
        </p:txBody>
      </p:sp>
      <p:sp>
        <p:nvSpPr>
          <p:cNvPr id="258" name="zu erzeugende Klassen können nicht von Vorhinein bestimmt werden (deswegen abstrakt &amp; Funktion ist bekannt)…"/>
          <p:cNvSpPr txBox="1"/>
          <p:nvPr/>
        </p:nvSpPr>
        <p:spPr>
          <a:xfrm>
            <a:off x="1198314" y="1894390"/>
            <a:ext cx="21987372" cy="4564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609600" indent="-609600" algn="l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sz="4800">
                <a:solidFill>
                  <a:srgbClr val="000000"/>
                </a:solidFill>
              </a:defRPr>
            </a:pPr>
            <a:r>
              <a:t>zu erzeugende Klassen können nicht von Vorhinein bestimmt werden (deswegen abstrakt &amp; Funktion ist bekannt)</a:t>
            </a:r>
          </a:p>
          <a:p>
            <a:pPr marL="609600" indent="-609600" algn="l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sz="4800">
                <a:solidFill>
                  <a:srgbClr val="000000"/>
                </a:solidFill>
              </a:defRPr>
            </a:pPr>
            <a:r>
              <a:t>eine Klasse erwartet von ihren Unterklassen eine Spezifizierung der zu erzeugenden Produkte</a:t>
            </a:r>
          </a:p>
        </p:txBody>
      </p:sp>
      <p:sp>
        <p:nvSpPr>
          <p:cNvPr id="259" name="Konsequenzen"/>
          <p:cNvSpPr txBox="1"/>
          <p:nvPr/>
        </p:nvSpPr>
        <p:spPr>
          <a:xfrm>
            <a:off x="1206500" y="6521979"/>
            <a:ext cx="21971000" cy="9347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>
            <a:lvl1pPr algn="l" defTabSz="825500">
              <a:defRPr sz="5500" b="1">
                <a:solidFill>
                  <a:srgbClr val="000000"/>
                </a:solidFill>
              </a:defRPr>
            </a:lvl1pPr>
          </a:lstStyle>
          <a:p>
            <a:r>
              <a:t>Konsequenzen</a:t>
            </a:r>
          </a:p>
        </p:txBody>
      </p:sp>
      <p:sp>
        <p:nvSpPr>
          <p:cNvPr id="260" name="Spezialisierungsoptionen für Unterklassen, da durch Pattern gegenüber der direkten Erzeugung des Objekte eine erweiterte Version des Objektes bereitgestellt wird"/>
          <p:cNvSpPr txBox="1"/>
          <p:nvPr/>
        </p:nvSpPr>
        <p:spPr>
          <a:xfrm>
            <a:off x="1198314" y="7997467"/>
            <a:ext cx="21987372" cy="33395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marL="609600" indent="-609600" algn="l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sz="4800">
                <a:solidFill>
                  <a:srgbClr val="000000"/>
                </a:solidFill>
              </a:defRPr>
            </a:lvl1pPr>
          </a:lstStyle>
          <a:p>
            <a:r>
              <a:t>Spezialisierungsoptionen für Unterklassen, da durch Pattern gegenüber der direkten Erzeugung des Objekte eine erweiterte Version des Objektes bereitgestellt wird</a:t>
            </a:r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Best Practise"/>
          <p:cNvSpPr txBox="1"/>
          <p:nvPr/>
        </p:nvSpPr>
        <p:spPr>
          <a:xfrm>
            <a:off x="1206500" y="707915"/>
            <a:ext cx="21971000" cy="9347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>
            <a:lvl1pPr algn="l" defTabSz="825500">
              <a:defRPr sz="5500" b="1">
                <a:solidFill>
                  <a:srgbClr val="000000"/>
                </a:solidFill>
              </a:defRPr>
            </a:lvl1pPr>
          </a:lstStyle>
          <a:p>
            <a:r>
              <a:t>Best Practise</a:t>
            </a:r>
          </a:p>
        </p:txBody>
      </p:sp>
      <p:sp>
        <p:nvSpPr>
          <p:cNvPr id="263" name="Wenn man ein Erzeugungsmuster verwenden möchte, sich aber unsicher ist, welches, beginnt man mit der Implementierung der Fabrikmethode…"/>
          <p:cNvSpPr txBox="1"/>
          <p:nvPr/>
        </p:nvSpPr>
        <p:spPr>
          <a:xfrm>
            <a:off x="1198314" y="2213580"/>
            <a:ext cx="21987372" cy="63605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609600" indent="-609600" algn="l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sz="4800">
                <a:solidFill>
                  <a:srgbClr val="000000"/>
                </a:solidFill>
              </a:defRPr>
            </a:pPr>
            <a:r>
              <a:t>Wenn man ein Erzeugungsmuster verwenden möchte, sich aber unsicher ist, welches, beginnt man mit der Implementierung der Fabrikmethode</a:t>
            </a:r>
          </a:p>
          <a:p>
            <a:pPr marL="609600" indent="-609600" algn="l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sz="4800">
                <a:solidFill>
                  <a:srgbClr val="000000"/>
                </a:solidFill>
              </a:defRPr>
            </a:pPr>
            <a:r>
              <a:t>im späteren Verlauf schwenkt man auf andere Erzeugungsmuster um</a:t>
            </a:r>
          </a:p>
          <a:p>
            <a:pPr marL="609600" indent="-609600" algn="l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sz="4800">
                <a:solidFill>
                  <a:srgbClr val="000000"/>
                </a:solidFill>
              </a:defRPr>
            </a:pPr>
            <a:r>
              <a:t>Fabrikmethode am einfachsten ins System zu integrieren</a:t>
            </a:r>
          </a:p>
          <a:p>
            <a:pPr marL="609600" indent="-609600" algn="l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sz="4800">
                <a:solidFill>
                  <a:srgbClr val="000000"/>
                </a:solidFill>
              </a:defRPr>
            </a:pPr>
            <a:r>
              <a:t>hohe Flexibilität</a:t>
            </a:r>
          </a:p>
        </p:txBody>
      </p:sp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05. Factory Method.jpg" descr="05. Factory Method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3587" y="1041862"/>
            <a:ext cx="12816826" cy="116322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Beispiel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Beispiel</a:t>
            </a:r>
          </a:p>
        </p:txBody>
      </p:sp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Abstract Factor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Abstract Factory</a:t>
            </a:r>
          </a:p>
        </p:txBody>
      </p:sp>
      <p:sp>
        <p:nvSpPr>
          <p:cNvPr id="270" name="Abstrakte Fabrik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Abstrakte Fabrik</a:t>
            </a:r>
          </a:p>
        </p:txBody>
      </p:sp>
      <p:pic>
        <p:nvPicPr>
          <p:cNvPr id="27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0699" y="2353456"/>
            <a:ext cx="12991972" cy="8119983"/>
          </a:xfrm>
          <a:prstGeom prst="rect">
            <a:avLst/>
          </a:prstGeom>
          <a:ln w="12700">
            <a:miter lim="400000"/>
          </a:ln>
        </p:spPr>
      </p:pic>
      <p:sp>
        <p:nvSpPr>
          <p:cNvPr id="272" name="Quelle: https://refactoring.guru/design-patterns/abstract-factory"/>
          <p:cNvSpPr txBox="1"/>
          <p:nvPr/>
        </p:nvSpPr>
        <p:spPr>
          <a:xfrm>
            <a:off x="12988528" y="11001981"/>
            <a:ext cx="8830057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Quelle: </a:t>
            </a:r>
            <a:r>
              <a:rPr u="sng">
                <a:hlinkClick r:id="rId3"/>
              </a:rPr>
              <a:t>https://refactoring.guru/design-patterns/abstract-factory</a:t>
            </a:r>
          </a:p>
        </p:txBody>
      </p:sp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01. Abstract Factory example.jpg" descr="01. Abstract Factory exampl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8389" y="118556"/>
            <a:ext cx="16367224" cy="134788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Zweck"/>
          <p:cNvSpPr txBox="1">
            <a:spLocks noGrp="1"/>
          </p:cNvSpPr>
          <p:nvPr>
            <p:ph type="body" idx="21"/>
          </p:nvPr>
        </p:nvSpPr>
        <p:spPr>
          <a:xfrm>
            <a:off x="1206500" y="642117"/>
            <a:ext cx="21971000" cy="93477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t>Zweck</a:t>
            </a:r>
          </a:p>
        </p:txBody>
      </p:sp>
      <p:sp>
        <p:nvSpPr>
          <p:cNvPr id="277" name="Schnittstelle zum Erzeugen verwandter Objektfamilien…"/>
          <p:cNvSpPr txBox="1"/>
          <p:nvPr/>
        </p:nvSpPr>
        <p:spPr>
          <a:xfrm>
            <a:off x="1198314" y="1900518"/>
            <a:ext cx="21987372" cy="3257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609600" indent="-609600" algn="l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sz="4800">
                <a:solidFill>
                  <a:srgbClr val="000000"/>
                </a:solidFill>
              </a:defRPr>
            </a:pPr>
            <a:r>
              <a:t>Schnittstelle zum Erzeugen verwandter Objektfamilien</a:t>
            </a:r>
          </a:p>
          <a:p>
            <a:pPr marL="609600" indent="-609600" algn="l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sz="4800">
                <a:solidFill>
                  <a:srgbClr val="000000"/>
                </a:solidFill>
              </a:defRPr>
            </a:pPr>
            <a:r>
              <a:t>Verbergung der konkreten Klassen</a:t>
            </a:r>
          </a:p>
        </p:txBody>
      </p:sp>
      <p:sp>
        <p:nvSpPr>
          <p:cNvPr id="278" name="Anwendbarkeit"/>
          <p:cNvSpPr txBox="1"/>
          <p:nvPr/>
        </p:nvSpPr>
        <p:spPr>
          <a:xfrm>
            <a:off x="1206500" y="5482005"/>
            <a:ext cx="21971000" cy="9347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>
            <a:lvl1pPr algn="l" defTabSz="825500">
              <a:defRPr sz="5500" b="1">
                <a:solidFill>
                  <a:srgbClr val="000000"/>
                </a:solidFill>
              </a:defRPr>
            </a:lvl1pPr>
          </a:lstStyle>
          <a:p>
            <a:r>
              <a:t>Anwendbarkeit</a:t>
            </a:r>
          </a:p>
        </p:txBody>
      </p:sp>
      <p:sp>
        <p:nvSpPr>
          <p:cNvPr id="279" name="System soll unabhängig von Generierung, Komposition und Darstellung seiner Objekte arbeiten…"/>
          <p:cNvSpPr txBox="1"/>
          <p:nvPr/>
        </p:nvSpPr>
        <p:spPr>
          <a:xfrm>
            <a:off x="1198314" y="6740407"/>
            <a:ext cx="21987372" cy="63605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609600" indent="-609600" algn="l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sz="4800">
                <a:solidFill>
                  <a:srgbClr val="000000"/>
                </a:solidFill>
              </a:defRPr>
            </a:pPr>
            <a:r>
              <a:t>System soll unabhängig von Generierung, Komposition und Darstellung seiner Objekte arbeiten</a:t>
            </a:r>
          </a:p>
          <a:p>
            <a:pPr marL="609600" indent="-609600" algn="l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sz="4800">
                <a:solidFill>
                  <a:srgbClr val="000000"/>
                </a:solidFill>
              </a:defRPr>
            </a:pPr>
            <a:r>
              <a:t>System soll von mehreren Produktfamilien konfiguriert werden</a:t>
            </a:r>
          </a:p>
          <a:p>
            <a:pPr marL="609600" indent="-609600" algn="l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sz="4800">
                <a:solidFill>
                  <a:srgbClr val="000000"/>
                </a:solidFill>
              </a:defRPr>
            </a:pPr>
            <a:r>
              <a:t>Familien sollen gemeinsam verwendet werden (Zwang)</a:t>
            </a:r>
          </a:p>
          <a:p>
            <a:pPr marL="609600" indent="-609600" algn="l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sz="4800">
                <a:solidFill>
                  <a:srgbClr val="000000"/>
                </a:solidFill>
              </a:defRPr>
            </a:pPr>
            <a:r>
              <a:t>nur Schnittstellen sollen verwendet werden dürfen</a:t>
            </a:r>
          </a:p>
        </p:txBody>
      </p:sp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Konsequenzen"/>
          <p:cNvSpPr txBox="1">
            <a:spLocks noGrp="1"/>
          </p:cNvSpPr>
          <p:nvPr>
            <p:ph type="body" idx="21"/>
          </p:nvPr>
        </p:nvSpPr>
        <p:spPr>
          <a:xfrm>
            <a:off x="1206500" y="642117"/>
            <a:ext cx="21971000" cy="93477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t>Konsequenzen</a:t>
            </a:r>
          </a:p>
        </p:txBody>
      </p:sp>
      <p:sp>
        <p:nvSpPr>
          <p:cNvPr id="282" name="Isolierung konkreter Klassen…"/>
          <p:cNvSpPr txBox="1"/>
          <p:nvPr/>
        </p:nvSpPr>
        <p:spPr>
          <a:xfrm>
            <a:off x="1198314" y="1991910"/>
            <a:ext cx="21987372" cy="44825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609600" indent="-609600" algn="l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sz="4800">
                <a:solidFill>
                  <a:srgbClr val="000000"/>
                </a:solidFill>
              </a:defRPr>
            </a:pPr>
            <a:r>
              <a:t>Isolierung konkreter Klassen</a:t>
            </a:r>
          </a:p>
          <a:p>
            <a:pPr marL="609600" indent="-609600" algn="l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sz="4800">
                <a:solidFill>
                  <a:srgbClr val="000000"/>
                </a:solidFill>
              </a:defRPr>
            </a:pPr>
            <a:r>
              <a:t>Einfacher Austausch von Produktfamilien</a:t>
            </a:r>
          </a:p>
          <a:p>
            <a:pPr marL="609600" indent="-609600" algn="l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sz="4800">
                <a:solidFill>
                  <a:srgbClr val="000000"/>
                </a:solidFill>
              </a:defRPr>
            </a:pPr>
            <a:r>
              <a:t>Produktkonsistenz (Einhaltung der Zusammenarbeit der Produkte)</a:t>
            </a:r>
          </a:p>
          <a:p>
            <a:pPr marL="609600" indent="-609600" algn="l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sz="4800">
                <a:solidFill>
                  <a:srgbClr val="000000"/>
                </a:solidFill>
              </a:defRPr>
            </a:pPr>
            <a:r>
              <a:t>Unterstützung neuer Produktarten (Bewahren des OCP)</a:t>
            </a:r>
          </a:p>
        </p:txBody>
      </p:sp>
      <p:sp>
        <p:nvSpPr>
          <p:cNvPr id="283" name="Erweiterbarkeit"/>
          <p:cNvSpPr txBox="1"/>
          <p:nvPr/>
        </p:nvSpPr>
        <p:spPr>
          <a:xfrm>
            <a:off x="1206500" y="7413337"/>
            <a:ext cx="21971000" cy="9347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>
            <a:lvl1pPr algn="l" defTabSz="825500">
              <a:defRPr sz="5500" b="1">
                <a:solidFill>
                  <a:srgbClr val="000000"/>
                </a:solidFill>
              </a:defRPr>
            </a:lvl1pPr>
          </a:lstStyle>
          <a:p>
            <a:r>
              <a:t>Erweiterbarkeit</a:t>
            </a:r>
          </a:p>
        </p:txBody>
      </p:sp>
      <p:sp>
        <p:nvSpPr>
          <p:cNvPr id="284" name="Fabriken als Singletons…"/>
          <p:cNvSpPr txBox="1"/>
          <p:nvPr/>
        </p:nvSpPr>
        <p:spPr>
          <a:xfrm>
            <a:off x="1198314" y="8919447"/>
            <a:ext cx="21987372" cy="2686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609600" indent="-609600" algn="l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sz="4800">
                <a:solidFill>
                  <a:srgbClr val="000000"/>
                </a:solidFill>
              </a:defRPr>
            </a:pPr>
            <a:r>
              <a:t>Fabriken als Singletons</a:t>
            </a:r>
          </a:p>
          <a:p>
            <a:pPr marL="609600" indent="-609600" algn="l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sz="4800">
                <a:solidFill>
                  <a:srgbClr val="000000"/>
                </a:solidFill>
              </a:defRPr>
            </a:pPr>
            <a:r>
              <a:t>Variierung der Erzeugung der Produkte in den Fabriken (z.B. durch Fabrikmethode oder Prototype, etc)</a:t>
            </a:r>
          </a:p>
        </p:txBody>
      </p:sp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01. Abstract Factory.jpg" descr="01. Abstract Factory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804" y="1219341"/>
            <a:ext cx="21812392" cy="1127731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Beispiel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Beispiel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Abstrahieren des Instanziierungsprozesses…"/>
          <p:cNvSpPr txBox="1"/>
          <p:nvPr/>
        </p:nvSpPr>
        <p:spPr>
          <a:xfrm>
            <a:off x="1049951" y="2278133"/>
            <a:ext cx="22634339" cy="100346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609600" indent="-609600" algn="l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sz="4800">
                <a:solidFill>
                  <a:srgbClr val="000000"/>
                </a:solidFill>
              </a:defRPr>
            </a:pPr>
            <a:r>
              <a:t>Abstrahieren des Instanziierungsprozesses</a:t>
            </a:r>
          </a:p>
          <a:p>
            <a:pPr marL="609600" indent="-609600" algn="l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sz="4800">
                <a:solidFill>
                  <a:srgbClr val="000000"/>
                </a:solidFill>
              </a:defRPr>
            </a:pPr>
            <a:r>
              <a:t>Garantie, dass das System unabhängig von Generierung, Komposition und Darstellung seiner Objekte funktioniert</a:t>
            </a:r>
          </a:p>
          <a:p>
            <a:pPr marL="609600" indent="-609600" algn="l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sz="4800">
                <a:solidFill>
                  <a:srgbClr val="000000"/>
                </a:solidFill>
              </a:defRPr>
            </a:pPr>
            <a:r>
              <a:t>Aufteilung in klassen- und objektbasierte Muster</a:t>
            </a:r>
          </a:p>
          <a:p>
            <a:pPr marL="609600" indent="-609600" algn="l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sz="4800">
                <a:solidFill>
                  <a:srgbClr val="000000"/>
                </a:solidFill>
              </a:defRPr>
            </a:pPr>
            <a:r>
              <a:t>Verwendung von Objektkomposition und Dependency Inversion</a:t>
            </a:r>
          </a:p>
          <a:p>
            <a:pPr marL="609600" indent="-609600" algn="l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sz="4800">
                <a:solidFill>
                  <a:srgbClr val="000000"/>
                </a:solidFill>
              </a:defRPr>
            </a:pPr>
            <a:r>
              <a:t>Kapselung der konkreten Klassen + Verbergung der Erzeugung</a:t>
            </a:r>
          </a:p>
          <a:p>
            <a:pPr marL="609600" indent="-609600" algn="l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sz="4800">
                <a:solidFill>
                  <a:srgbClr val="000000"/>
                </a:solidFill>
              </a:defRPr>
            </a:pPr>
            <a:r>
              <a:t>Implementierung gegen Schnittstellen</a:t>
            </a:r>
          </a:p>
          <a:p>
            <a:pPr marL="609600" indent="-609600" algn="l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sz="4800">
                <a:solidFill>
                  <a:srgbClr val="000000"/>
                </a:solidFill>
              </a:defRPr>
            </a:pPr>
            <a:r>
              <a:t>Bewahren des Open-Closed-Prinzips</a:t>
            </a:r>
          </a:p>
          <a:p>
            <a:pPr marL="609600" indent="-609600" algn="l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sz="4800">
                <a:solidFill>
                  <a:srgbClr val="000000"/>
                </a:solidFill>
              </a:defRPr>
            </a:pPr>
            <a:r>
              <a:t>flexibles Design, geringer Wartungsaufwand, hohe Wiederverwendbarkeit</a:t>
            </a:r>
          </a:p>
        </p:txBody>
      </p:sp>
      <p:sp>
        <p:nvSpPr>
          <p:cNvPr id="167" name="Bedeutung"/>
          <p:cNvSpPr txBox="1"/>
          <p:nvPr/>
        </p:nvSpPr>
        <p:spPr>
          <a:xfrm>
            <a:off x="1073358" y="737218"/>
            <a:ext cx="21971001" cy="9347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>
            <a:lvl1pPr algn="l" defTabSz="825500">
              <a:defRPr sz="5500" b="1">
                <a:solidFill>
                  <a:srgbClr val="000000"/>
                </a:solidFill>
              </a:defRPr>
            </a:lvl1pPr>
          </a:lstStyle>
          <a:p>
            <a:r>
              <a:t>Bedeutung</a:t>
            </a:r>
          </a:p>
        </p:txBody>
      </p:sp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Bonus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Bonus</a:t>
            </a:r>
          </a:p>
        </p:txBody>
      </p:sp>
      <p:sp>
        <p:nvSpPr>
          <p:cNvPr id="291" name="Beispiel zur Vermeidung von Switch Statements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t>Beispiel zur Vermeidung von Switch Statements</a:t>
            </a:r>
          </a:p>
        </p:txBody>
      </p:sp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Happy Coding! :)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Happy Coding! :)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„Software entities … should be open for extension, but closed for modification.“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>
            <a:lvl1pPr algn="l" defTabSz="457200">
              <a:lnSpc>
                <a:spcPts val="7700"/>
              </a:lnSpc>
              <a:defRPr sz="5300" i="1" spc="0"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r>
              <a:t>„Software entities … should be open for extension, but closed for modification.“</a:t>
            </a:r>
            <a:endParaRPr i="0"/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object composition with interfaces.jpg" descr="object composition with interface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5437" y="2914931"/>
            <a:ext cx="15813127" cy="8820162"/>
          </a:xfrm>
          <a:prstGeom prst="rect">
            <a:avLst/>
          </a:prstGeom>
          <a:ln w="12700">
            <a:miter lim="400000"/>
          </a:ln>
        </p:spPr>
      </p:pic>
      <p:sp>
        <p:nvSpPr>
          <p:cNvPr id="172" name="Object Composition &amp; Dependency Inversion"/>
          <p:cNvSpPr txBox="1"/>
          <p:nvPr/>
        </p:nvSpPr>
        <p:spPr>
          <a:xfrm>
            <a:off x="1206500" y="642117"/>
            <a:ext cx="21971000" cy="9347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>
            <a:lvl1pPr algn="l" defTabSz="825500">
              <a:defRPr sz="5500" b="1">
                <a:solidFill>
                  <a:srgbClr val="000000"/>
                </a:solidFill>
              </a:defRPr>
            </a:lvl1pPr>
          </a:lstStyle>
          <a:p>
            <a:r>
              <a:t>Object Composition &amp; Dependency Inversion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inglet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Singleton</a:t>
            </a:r>
          </a:p>
        </p:txBody>
      </p:sp>
      <p:sp>
        <p:nvSpPr>
          <p:cNvPr id="175" name="Singleton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Singleton</a:t>
            </a:r>
          </a:p>
        </p:txBody>
      </p:sp>
      <p:sp>
        <p:nvSpPr>
          <p:cNvPr id="176" name="Quelle: https://refactoring.guru/design-patterns/singleton"/>
          <p:cNvSpPr txBox="1"/>
          <p:nvPr/>
        </p:nvSpPr>
        <p:spPr>
          <a:xfrm>
            <a:off x="11872238" y="10678636"/>
            <a:ext cx="7887615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Quelle: </a:t>
            </a:r>
            <a:r>
              <a:rPr u="sng">
                <a:hlinkClick r:id="rId2"/>
              </a:rPr>
              <a:t>https://refactoring.guru/design-patterns/singleton</a:t>
            </a:r>
          </a:p>
        </p:txBody>
      </p:sp>
      <p:pic>
        <p:nvPicPr>
          <p:cNvPr id="177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7910" y="884046"/>
            <a:ext cx="14639457" cy="914966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02. Singleton example.jpg" descr="02. Singleton exampl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0143" y="2537343"/>
            <a:ext cx="7103714" cy="864131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Zweck"/>
          <p:cNvSpPr txBox="1">
            <a:spLocks noGrp="1"/>
          </p:cNvSpPr>
          <p:nvPr>
            <p:ph type="body" idx="21"/>
          </p:nvPr>
        </p:nvSpPr>
        <p:spPr>
          <a:xfrm>
            <a:off x="1206500" y="642117"/>
            <a:ext cx="21971000" cy="93477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t>Zweck</a:t>
            </a:r>
          </a:p>
        </p:txBody>
      </p:sp>
      <p:sp>
        <p:nvSpPr>
          <p:cNvPr id="182" name="Existenz nur einer einzigen Klasseninstanz…"/>
          <p:cNvSpPr txBox="1"/>
          <p:nvPr/>
        </p:nvSpPr>
        <p:spPr>
          <a:xfrm>
            <a:off x="1198314" y="2204842"/>
            <a:ext cx="21987372" cy="3257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609600" indent="-609600" algn="l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sz="4800">
                <a:solidFill>
                  <a:srgbClr val="000000"/>
                </a:solidFill>
              </a:defRPr>
            </a:pPr>
            <a:r>
              <a:t>Existenz nur einer einzigen Klasseninstanz</a:t>
            </a:r>
          </a:p>
          <a:p>
            <a:pPr marL="609600" indent="-609600" algn="l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sz="4800">
                <a:solidFill>
                  <a:srgbClr val="000000"/>
                </a:solidFill>
              </a:defRPr>
            </a:pPr>
            <a:r>
              <a:t>Bereitstellung eines globalen Zugriffspunkts für diese Instanz</a:t>
            </a:r>
          </a:p>
        </p:txBody>
      </p:sp>
      <p:sp>
        <p:nvSpPr>
          <p:cNvPr id="183" name="Quelle: https://refactoring.guru/images/patterns/content/singleton/singleton-comic-1-en-2x.png"/>
          <p:cNvSpPr txBox="1"/>
          <p:nvPr/>
        </p:nvSpPr>
        <p:spPr>
          <a:xfrm>
            <a:off x="5611673" y="12162218"/>
            <a:ext cx="13160655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Quelle: </a:t>
            </a:r>
            <a:r>
              <a:rPr u="sng">
                <a:hlinkClick r:id="rId2"/>
              </a:rPr>
              <a:t>https://refactoring.guru/images/patterns/content/singleton/singleton-comic-1-en-2x.png</a:t>
            </a:r>
          </a:p>
        </p:txBody>
      </p:sp>
      <p:pic>
        <p:nvPicPr>
          <p:cNvPr id="184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2424" y="5301803"/>
            <a:ext cx="13319152" cy="665957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21_BasicWhite">
  <a:themeElements>
    <a:clrScheme name="21_BasicWhite">
      <a:dk1>
        <a:srgbClr val="5E5E5E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733</Words>
  <Application>Microsoft Office PowerPoint</Application>
  <PresentationFormat>Custom</PresentationFormat>
  <Paragraphs>110</Paragraphs>
  <Slides>41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5" baseType="lpstr">
      <vt:lpstr>Helvetica Neue</vt:lpstr>
      <vt:lpstr>Helvetica Neue Medium</vt:lpstr>
      <vt:lpstr>Times Roman</vt:lpstr>
      <vt:lpstr>21_BasicWhite</vt:lpstr>
      <vt:lpstr>Erzeugungsmuster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Singleton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Prototype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Builder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Factory Method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Abstract Factory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Erzeugungsmuster</dc:title>
  <cp:lastModifiedBy>Patrick Creutzburg</cp:lastModifiedBy>
  <cp:revision>2</cp:revision>
  <dcterms:modified xsi:type="dcterms:W3CDTF">2020-11-13T11:23:49Z</dcterms:modified>
</cp:coreProperties>
</file>